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79725-A886-4746-B95B-D723C06D944E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F9F12-B266-4363-98DE-43BAE53C4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1200" b="1" dirty="0" smtClean="0"/>
              <a:t>Easy-to-learn:</a:t>
            </a:r>
            <a:r>
              <a:rPr lang="en-US" sz="1200" dirty="0" smtClean="0"/>
              <a:t> Python has few keywords, simple structure, and a clearly defined syntax. </a:t>
            </a:r>
          </a:p>
          <a:p>
            <a:pPr algn="just"/>
            <a:r>
              <a:rPr lang="en-US" sz="1200" b="1" dirty="0" smtClean="0"/>
              <a:t>A broad standard library:</a:t>
            </a:r>
            <a:r>
              <a:rPr lang="en-US" sz="1200" dirty="0" smtClean="0"/>
              <a:t> Python's library is very portable and cross-platform compatible on UNIX, Windows, and Macintosh.</a:t>
            </a:r>
          </a:p>
          <a:p>
            <a:pPr algn="just"/>
            <a:r>
              <a:rPr lang="en-US" sz="1200" b="1" dirty="0" smtClean="0"/>
              <a:t>Interactive Mode: </a:t>
            </a:r>
            <a:r>
              <a:rPr lang="en-US" sz="1200" dirty="0" smtClean="0"/>
              <a:t>Python has support for an interactive mode which allows interactive testing and debugging of snippets of code.</a:t>
            </a:r>
          </a:p>
          <a:p>
            <a:pPr algn="just"/>
            <a:r>
              <a:rPr lang="en-US" sz="1200" b="1" dirty="0" smtClean="0"/>
              <a:t>Portable:</a:t>
            </a:r>
            <a:r>
              <a:rPr lang="en-US" sz="1200" dirty="0" smtClean="0"/>
              <a:t> Python can run on a wide variety of hardware platforms and has the same interface on all platforms.</a:t>
            </a:r>
          </a:p>
          <a:p>
            <a:pPr algn="just"/>
            <a:r>
              <a:rPr lang="en-US" sz="1200" b="1" dirty="0" smtClean="0"/>
              <a:t>Extendable:</a:t>
            </a:r>
            <a:r>
              <a:rPr lang="en-US" sz="1200" dirty="0" smtClean="0"/>
              <a:t> We can add low-level modules to the Python interpreter. These modules enable programmers to add to or customize their tools to be more efficient.</a:t>
            </a:r>
          </a:p>
          <a:p>
            <a:pPr algn="just"/>
            <a:r>
              <a:rPr lang="en-US" sz="1200" b="1" dirty="0" smtClean="0"/>
              <a:t>Databases:</a:t>
            </a:r>
            <a:r>
              <a:rPr lang="en-US" sz="1200" dirty="0" smtClean="0"/>
              <a:t> Python provides interfaces to all major commercial databases.</a:t>
            </a:r>
          </a:p>
          <a:p>
            <a:pPr algn="just"/>
            <a:r>
              <a:rPr lang="en-US" sz="1200" b="1" dirty="0" smtClean="0"/>
              <a:t>GUI Programming:</a:t>
            </a:r>
            <a:r>
              <a:rPr lang="en-US" sz="1200" dirty="0" smtClean="0"/>
              <a:t> Python supports GUI applications that can be created and ported to many system calls, libraries and windows systems, such as Windows MFC, Macintosh, and the X Window system of Unix.</a:t>
            </a:r>
          </a:p>
          <a:p>
            <a:pPr algn="just"/>
            <a:r>
              <a:rPr lang="en-US" sz="1200" b="1" dirty="0" smtClean="0"/>
              <a:t>Scalable:</a:t>
            </a:r>
            <a:r>
              <a:rPr lang="en-US" sz="1200" dirty="0" smtClean="0"/>
              <a:t> Python provides a better structure and support for large programs than shell scripting.</a:t>
            </a:r>
          </a:p>
          <a:p>
            <a:pPr algn="just"/>
            <a:r>
              <a:rPr lang="en-US" sz="1200" dirty="0" smtClean="0"/>
              <a:t>It supports functional and structured programming methods as well as OOP.</a:t>
            </a:r>
          </a:p>
          <a:p>
            <a:pPr algn="just"/>
            <a:r>
              <a:rPr lang="en-US" sz="1200" dirty="0" smtClean="0"/>
              <a:t>It can be used as a scripting language or can be compiled to byte-code for building large applications.</a:t>
            </a:r>
          </a:p>
          <a:p>
            <a:pPr algn="just"/>
            <a:r>
              <a:rPr lang="en-US" sz="1200" dirty="0" smtClean="0"/>
              <a:t>It provides very high-level dynamic data types and supports dynamic type checking.</a:t>
            </a:r>
          </a:p>
          <a:p>
            <a:pPr algn="just"/>
            <a:r>
              <a:rPr lang="en-US" sz="1200" dirty="0" smtClean="0"/>
              <a:t>It supports automatic garbage collection.</a:t>
            </a:r>
          </a:p>
          <a:p>
            <a:pPr algn="just"/>
            <a:r>
              <a:rPr lang="en-US" sz="1200" dirty="0" smtClean="0"/>
              <a:t>It can be easily integrated with C, C++, COM, ActiveX, CORBA, and Java.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0531B-2ED0-4019-B6ED-ED0EAFBE48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353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0531B-2ED0-4019-B6ED-ED0EAFBE48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696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2C83-4A76-4AF2-92A5-E130951B4247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BB7E-32E9-45C2-852F-EFC0671A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2C83-4A76-4AF2-92A5-E130951B4247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BB7E-32E9-45C2-852F-EFC0671A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2C83-4A76-4AF2-92A5-E130951B4247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BB7E-32E9-45C2-852F-EFC0671A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2C83-4A76-4AF2-92A5-E130951B4247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BB7E-32E9-45C2-852F-EFC0671A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2C83-4A76-4AF2-92A5-E130951B4247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BB7E-32E9-45C2-852F-EFC0671A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2C83-4A76-4AF2-92A5-E130951B4247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BB7E-32E9-45C2-852F-EFC0671A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2C83-4A76-4AF2-92A5-E130951B4247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BB7E-32E9-45C2-852F-EFC0671A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2C83-4A76-4AF2-92A5-E130951B4247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BB7E-32E9-45C2-852F-EFC0671A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2C83-4A76-4AF2-92A5-E130951B4247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BB7E-32E9-45C2-852F-EFC0671A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2C83-4A76-4AF2-92A5-E130951B4247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BB7E-32E9-45C2-852F-EFC0671A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52C83-4A76-4AF2-92A5-E130951B4247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BB7E-32E9-45C2-852F-EFC0671A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52C83-4A76-4AF2-92A5-E130951B4247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3BB7E-32E9-45C2-852F-EFC0671A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s.uci.edu/~pattis/common/handouts/pythoneclipsejava/python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4582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lgerian" pitchFamily="82" charset="0"/>
              </a:rPr>
              <a:t>Programming Using Python</a:t>
            </a:r>
            <a:endParaRPr lang="en-US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Dr. </a:t>
            </a:r>
            <a:r>
              <a:rPr lang="en-US" dirty="0" err="1" smtClean="0">
                <a:solidFill>
                  <a:srgbClr val="C00000"/>
                </a:solidFill>
              </a:rPr>
              <a:t>A.Ranichitra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Assistant </a:t>
            </a:r>
            <a:r>
              <a:rPr lang="en-US" smtClean="0">
                <a:solidFill>
                  <a:srgbClr val="C00000"/>
                </a:solidFill>
              </a:rPr>
              <a:t>Professor </a:t>
            </a:r>
            <a:r>
              <a:rPr lang="en-US" smtClean="0">
                <a:solidFill>
                  <a:srgbClr val="C00000"/>
                </a:solidFill>
              </a:rPr>
              <a:t>of Computer </a:t>
            </a:r>
            <a:r>
              <a:rPr lang="en-US" dirty="0" smtClean="0">
                <a:solidFill>
                  <a:srgbClr val="C00000"/>
                </a:solidFill>
              </a:rPr>
              <a:t>Science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Sri SRNM College. </a:t>
            </a:r>
            <a:r>
              <a:rPr lang="en-US" dirty="0" err="1" smtClean="0">
                <a:solidFill>
                  <a:srgbClr val="C00000"/>
                </a:solidFill>
              </a:rPr>
              <a:t>Sattur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5709" y="2967335"/>
            <a:ext cx="56925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Thank you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6096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Python is a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379538" indent="-6302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General-Purpose</a:t>
            </a:r>
          </a:p>
          <a:p>
            <a:pPr marL="1379538" indent="-6302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Interpreted</a:t>
            </a:r>
          </a:p>
          <a:p>
            <a:pPr marL="1379538" indent="-6302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Interactive</a:t>
            </a:r>
          </a:p>
          <a:p>
            <a:pPr marL="1379538" indent="-6302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Object-Oriented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379538" indent="-6302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High-Level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rogramming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anguage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57FD-62F6-42CD-8964-2C301F4FAD6D}" type="datetime1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D02D-0C02-4D1C-8307-791228ECC66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145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lgerian" pitchFamily="82" charset="0"/>
                <a:cs typeface="Times New Roman" pitchFamily="18" charset="0"/>
              </a:rPr>
              <a:t>History of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922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Python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was developed by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Guido van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Rossum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1985-1990 at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Research Institute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Netherlands.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derived from many other languages, including ABC, Modula-3, C, C++, Algol-68,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Unix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other scripting languages.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BA5B-47DA-4450-B875-2262F116FE8A}" type="datetime1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D02D-0C02-4D1C-8307-791228ECC66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965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248400" cy="4873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Python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Autofit/>
          </a:bodyPr>
          <a:lstStyle/>
          <a:p>
            <a:pPr marL="13779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lgerian" pitchFamily="82" charset="0"/>
              </a:rPr>
              <a:t>Easy </a:t>
            </a:r>
            <a:r>
              <a:rPr lang="en-US" sz="2400" dirty="0">
                <a:solidFill>
                  <a:srgbClr val="002060"/>
                </a:solidFill>
                <a:latin typeface="Algerian" pitchFamily="82" charset="0"/>
              </a:rPr>
              <a:t>to </a:t>
            </a:r>
            <a:r>
              <a:rPr lang="en-US" sz="2400" dirty="0" smtClean="0">
                <a:solidFill>
                  <a:srgbClr val="002060"/>
                </a:solidFill>
                <a:latin typeface="Algerian" pitchFamily="82" charset="0"/>
              </a:rPr>
              <a:t>Learn</a:t>
            </a:r>
            <a:endParaRPr lang="en-US" sz="2400" dirty="0">
              <a:solidFill>
                <a:srgbClr val="002060"/>
              </a:solidFill>
              <a:latin typeface="Algerian" pitchFamily="82" charset="0"/>
            </a:endParaRPr>
          </a:p>
          <a:p>
            <a:pPr marL="13779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lgerian" pitchFamily="82" charset="0"/>
              </a:rPr>
              <a:t>Expressive Language</a:t>
            </a:r>
          </a:p>
          <a:p>
            <a:pPr marL="13779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lgerian" pitchFamily="82" charset="0"/>
              </a:rPr>
              <a:t>Interpreted Language</a:t>
            </a:r>
          </a:p>
          <a:p>
            <a:pPr marL="13779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lgerian" pitchFamily="82" charset="0"/>
              </a:rPr>
              <a:t>Portable Language</a:t>
            </a:r>
            <a:endParaRPr lang="en-US" sz="2400" dirty="0">
              <a:solidFill>
                <a:srgbClr val="002060"/>
              </a:solidFill>
              <a:latin typeface="Algerian" pitchFamily="82" charset="0"/>
            </a:endParaRPr>
          </a:p>
          <a:p>
            <a:pPr marL="13779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lgerian" pitchFamily="82" charset="0"/>
              </a:rPr>
              <a:t>Free </a:t>
            </a:r>
            <a:r>
              <a:rPr lang="en-US" sz="2400" dirty="0">
                <a:solidFill>
                  <a:srgbClr val="002060"/>
                </a:solidFill>
                <a:latin typeface="Algerian" pitchFamily="82" charset="0"/>
              </a:rPr>
              <a:t>and Open Source</a:t>
            </a:r>
          </a:p>
          <a:p>
            <a:pPr marL="13779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lgerian" pitchFamily="82" charset="0"/>
              </a:rPr>
              <a:t>Object-Oriented Language</a:t>
            </a:r>
          </a:p>
          <a:p>
            <a:pPr marL="13779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lgerian" pitchFamily="82" charset="0"/>
              </a:rPr>
              <a:t>scalable</a:t>
            </a:r>
            <a:endParaRPr lang="en-US" sz="2400" dirty="0">
              <a:solidFill>
                <a:srgbClr val="002060"/>
              </a:solidFill>
              <a:latin typeface="Algerian" pitchFamily="82" charset="0"/>
            </a:endParaRPr>
          </a:p>
          <a:p>
            <a:pPr marL="13779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lgerian" pitchFamily="82" charset="0"/>
                <a:cs typeface="Times New Roman" pitchFamily="18" charset="0"/>
              </a:rPr>
              <a:t>A wide variety of library features</a:t>
            </a:r>
          </a:p>
          <a:p>
            <a:pPr marL="13779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Algerian" pitchFamily="82" charset="0"/>
              </a:rPr>
              <a:t>GUI </a:t>
            </a:r>
            <a:r>
              <a:rPr lang="en-US" sz="2400" dirty="0">
                <a:solidFill>
                  <a:srgbClr val="002060"/>
                </a:solidFill>
                <a:latin typeface="Algerian" pitchFamily="82" charset="0"/>
              </a:rPr>
              <a:t>Programming </a:t>
            </a:r>
            <a:r>
              <a:rPr lang="en-US" sz="2400" dirty="0" smtClean="0">
                <a:solidFill>
                  <a:srgbClr val="002060"/>
                </a:solidFill>
                <a:latin typeface="Algerian" pitchFamily="82" charset="0"/>
              </a:rPr>
              <a:t>Support</a:t>
            </a:r>
            <a:endParaRPr lang="en-US" sz="2400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D77-89E5-448F-B436-D63E95A6DEA7}" type="datetime1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D02D-0C02-4D1C-8307-791228ECC66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35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873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  <a:cs typeface="Times New Roman" pitchFamily="18" charset="0"/>
              </a:rPr>
              <a:t>Python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  <a:cs typeface="Times New Roman" pitchFamily="18" charset="0"/>
              </a:rPr>
              <a:t>Applications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Autofit/>
          </a:bodyPr>
          <a:lstStyle/>
          <a:p>
            <a:pPr marL="1373188" lvl="1">
              <a:lnSpc>
                <a:spcPct val="150000"/>
              </a:lnSpc>
              <a:buNone/>
            </a:pPr>
            <a:endParaRPr lang="en-US" sz="2200" dirty="0" smtClean="0">
              <a:solidFill>
                <a:srgbClr val="C00000"/>
              </a:solidFill>
              <a:latin typeface="Algerian" pitchFamily="82" charset="0"/>
              <a:cs typeface="Times New Roman" pitchFamily="18" charset="0"/>
            </a:endParaRPr>
          </a:p>
          <a:p>
            <a:pPr marL="1373188"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3D CAD/CAM</a:t>
            </a:r>
          </a:p>
          <a:p>
            <a:pPr marL="1373188"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Image </a:t>
            </a:r>
            <a:r>
              <a:rPr lang="en-US" sz="2200" dirty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Applications</a:t>
            </a:r>
          </a:p>
          <a:p>
            <a:pPr marL="1373188"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Web based Applications</a:t>
            </a:r>
            <a:endParaRPr lang="en-US" sz="2200" dirty="0">
              <a:solidFill>
                <a:srgbClr val="C00000"/>
              </a:solidFill>
              <a:latin typeface="Algerian" pitchFamily="82" charset="0"/>
              <a:cs typeface="Times New Roman" pitchFamily="18" charset="0"/>
            </a:endParaRPr>
          </a:p>
          <a:p>
            <a:pPr marL="1373188"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Mobile Applications</a:t>
            </a:r>
          </a:p>
          <a:p>
            <a:pPr marL="1373188"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Office </a:t>
            </a:r>
            <a:r>
              <a:rPr lang="en-US" sz="2200" dirty="0" smtClean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Applications</a:t>
            </a:r>
          </a:p>
          <a:p>
            <a:pPr marL="1373188"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Audio/Video Applications</a:t>
            </a:r>
          </a:p>
          <a:p>
            <a:pPr marL="1373188"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Console Applications</a:t>
            </a:r>
          </a:p>
          <a:p>
            <a:pPr marL="1373188"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Enterprise Applications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455AB-003A-4F59-BBA4-03567547510D}" type="datetime1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D02D-0C02-4D1C-8307-791228ECC66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1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lgerian" pitchFamily="82" charset="0"/>
              </a:rPr>
              <a:t>Python Download and Installation Instructions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1981200"/>
          </a:xfrm>
        </p:spPr>
        <p:txBody>
          <a:bodyPr/>
          <a:lstStyle/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https://www.ics.uci.edu/~pattis/common/handouts/pythoneclipsejava/python.html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Python Programming</a:t>
            </a:r>
            <a:endParaRPr lang="en-US" sz="3200" b="1" dirty="0">
              <a:solidFill>
                <a:srgbClr val="C00000"/>
              </a:solidFill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28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INTERACTIVE MODE PROGRAMMING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following text at the Python prompt and press the Enter:</a:t>
            </a:r>
          </a:p>
          <a:p>
            <a:pPr marL="914400" lvl="2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9628220"/>
              </p:ext>
            </p:extLst>
          </p:nvPr>
        </p:nvGraphicFramePr>
        <p:xfrm>
          <a:off x="1835696" y="2204864"/>
          <a:ext cx="5904656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6"/>
              </a:tblGrid>
              <a:tr h="37084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print(“Welcome to Python!“)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Welcome to Python!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100/3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33.3333333333333335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(100/3)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print(“%.2f” % 101.467)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101.47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x=6.3456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print(“%.2f” %x)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1.34</a:t>
                      </a:r>
                      <a:endParaRPr lang="en-US" sz="20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69E5-E67E-4378-B750-615C9FF0F677}" type="datetime1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D02D-0C02-4D1C-8307-791228ECC66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6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lgerian" pitchFamily="82" charset="0"/>
                <a:cs typeface="Times New Roman" pitchFamily="18" charset="0"/>
              </a:rPr>
              <a:t>Python Programming</a:t>
            </a:r>
            <a:endParaRPr lang="en-US" sz="3600" b="1" dirty="0">
              <a:solidFill>
                <a:srgbClr val="002060"/>
              </a:solidFill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16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SCRIPT MODE PROGRAMMING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simple Python program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script.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notepad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type,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Save it as first.py</a:t>
            </a:r>
          </a:p>
          <a:p>
            <a:r>
              <a:rPr lang="en-US" sz="2400" dirty="0" smtClean="0"/>
              <a:t>Type import first</a:t>
            </a:r>
          </a:p>
          <a:p>
            <a:r>
              <a:rPr lang="en-US" sz="2400" dirty="0" smtClean="0"/>
              <a:t>The o/p will be displayed.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86049727"/>
              </p:ext>
            </p:extLst>
          </p:nvPr>
        </p:nvGraphicFramePr>
        <p:xfrm>
          <a:off x="1403648" y="2204864"/>
          <a:ext cx="537815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8152"/>
              </a:tblGrid>
              <a:tr h="1584176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2400" dirty="0" smtClean="0"/>
                        <a:t>print("Hello, Welcome to Python!")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dirty="0" smtClean="0"/>
                        <a:t>print('Hello, Welcome to Python!')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dirty="0" smtClean="0"/>
                        <a:t>10/3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dirty="0" err="1" smtClean="0"/>
                        <a:t>int</a:t>
                      </a:r>
                      <a:r>
                        <a:rPr lang="en-US" sz="2400" dirty="0" smtClean="0"/>
                        <a:t>(10/3)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dirty="0" smtClean="0"/>
                        <a:t>print("%.2f" % 11.34567)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dirty="0" smtClean="0"/>
                        <a:t>x=1.23456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dirty="0" smtClean="0"/>
                        <a:t>print("%.2f" %x)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6172-CCE0-46E7-AADE-554D9CAFA81F}" type="datetime1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D02D-0C02-4D1C-8307-791228ECC66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56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Variables</a:t>
            </a:r>
            <a:endParaRPr lang="en-US" sz="3200" b="1" dirty="0">
              <a:solidFill>
                <a:srgbClr val="C00000"/>
              </a:solidFill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38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804917"/>
              </p:ext>
            </p:extLst>
          </p:nvPr>
        </p:nvGraphicFramePr>
        <p:xfrm>
          <a:off x="714348" y="2357430"/>
          <a:ext cx="320958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958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count = 10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count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name    = “SRNMC"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name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‘SRNMC'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5378461"/>
              </p:ext>
            </p:extLst>
          </p:nvPr>
        </p:nvGraphicFramePr>
        <p:xfrm>
          <a:off x="395536" y="980728"/>
          <a:ext cx="4000528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</a:tblGrid>
              <a:tr h="11521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The declaration happens automatically when we assign a value to a variable. </a:t>
                      </a:r>
                      <a:endParaRPr lang="en-IN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0194851"/>
              </p:ext>
            </p:extLst>
          </p:nvPr>
        </p:nvGraphicFramePr>
        <p:xfrm>
          <a:off x="5004048" y="1052736"/>
          <a:ext cx="3672408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</a:tblGrid>
              <a:tr h="309634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# Multiple Assignment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x = y = z = 1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x</a:t>
                      </a:r>
                    </a:p>
                    <a:p>
                      <a:pPr marL="0" indent="0">
                        <a:buNone/>
                      </a:pPr>
                      <a:r>
                        <a:rPr lang="pt-BR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IN" sz="2000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a,b,c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= 10,20,“SRNMC"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a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b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&gt;&gt;&gt; c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'SRNMC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8C83-1931-4703-95C2-F38999513158}" type="datetime1">
              <a:rPr lang="en-US" smtClean="0"/>
              <a:pPr/>
              <a:t>11/19/2018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9D02D-0C02-4D1C-8307-791228ECC66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65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337</Words>
  <Application>Microsoft Office PowerPoint</Application>
  <PresentationFormat>On-screen Show (4:3)</PresentationFormat>
  <Paragraphs>125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Programming Using Python</vt:lpstr>
      <vt:lpstr>Slide 2</vt:lpstr>
      <vt:lpstr>History of Python</vt:lpstr>
      <vt:lpstr>Python Features</vt:lpstr>
      <vt:lpstr>Python Applications</vt:lpstr>
      <vt:lpstr>Python Download and Installation Instructions </vt:lpstr>
      <vt:lpstr>Python Programming</vt:lpstr>
      <vt:lpstr>Python Programming</vt:lpstr>
      <vt:lpstr>Variables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Using Python</dc:title>
  <dc:creator>CHITRA</dc:creator>
  <cp:lastModifiedBy>CHITRA</cp:lastModifiedBy>
  <cp:revision>6</cp:revision>
  <dcterms:created xsi:type="dcterms:W3CDTF">2018-10-16T14:00:32Z</dcterms:created>
  <dcterms:modified xsi:type="dcterms:W3CDTF">2018-11-19T07:03:24Z</dcterms:modified>
</cp:coreProperties>
</file>